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13.xml.rels" ContentType="application/vnd.openxmlformats-package.relationships+xml"/>
  <Override PartName="/ppt/notesSlides/notesSlide13.xml" ContentType="application/vnd.openxmlformats-officedocument.presentationml.notesSlide+xml"/>
  <Override PartName="/ppt/_rels/presentation.xml.rels" ContentType="application/vnd.openxmlformats-package.relationships+xml"/>
  <Override PartName="/ppt/media/image12.wmf" ContentType="image/x-wmf"/>
  <Override PartName="/ppt/media/image4.png" ContentType="image/png"/>
  <Override PartName="/ppt/media/image8.png" ContentType="image/png"/>
  <Override PartName="/ppt/media/image1.jpeg" ContentType="image/jpeg"/>
  <Override PartName="/ppt/media/image11.wmf" ContentType="image/x-wmf"/>
  <Override PartName="/ppt/media/image5.jpeg" ContentType="image/jpeg"/>
  <Override PartName="/ppt/media/image3.png" ContentType="image/png"/>
  <Override PartName="/ppt/media/image7.png" ContentType="image/png"/>
  <Override PartName="/ppt/media/image10.wmf" ContentType="image/x-wmf"/>
  <Override PartName="/ppt/media/image2.jpeg" ContentType="image/jpeg"/>
  <Override PartName="/ppt/media/image6.png" ContentType="image/png"/>
  <Override PartName="/ppt/media/image13.wmf" ContentType="image/x-wmf"/>
  <Override PartName="/ppt/media/image9.png" ContentType="image/pn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1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8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19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17.xml" ContentType="application/vnd.openxmlformats-officedocument.presentationml.slide+xml"/>
  <Override PartName="/ppt/slides/_rels/slide5.xml.rels" ContentType="application/vnd.openxmlformats-package.relationships+xml"/>
  <Override PartName="/ppt/slides/_rels/slide13.xml.rels" ContentType="application/vnd.openxmlformats-package.relationships+xml"/>
  <Override PartName="/ppt/slides/_rels/slide17.xml.rels" ContentType="application/vnd.openxmlformats-package.relationships+xml"/>
  <Override PartName="/ppt/slides/_rels/slide4.xml.rels" ContentType="application/vnd.openxmlformats-package.relationships+xml"/>
  <Override PartName="/ppt/slides/_rels/slide12.xml.rels" ContentType="application/vnd.openxmlformats-package.relationships+xml"/>
  <Override PartName="/ppt/slides/_rels/slide16.xml.rels" ContentType="application/vnd.openxmlformats-package.relationships+xml"/>
  <Override PartName="/ppt/slides/_rels/slide11.xml.rels" ContentType="application/vnd.openxmlformats-package.relationships+xml"/>
  <Override PartName="/ppt/slides/_rels/slide15.xml.rels" ContentType="application/vnd.openxmlformats-package.relationships+xml"/>
  <Override PartName="/ppt/slides/_rels/slide10.xml.rels" ContentType="application/vnd.openxmlformats-package.relationships+xml"/>
  <Override PartName="/ppt/slides/_rels/slide14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3.xml.rels" ContentType="application/vnd.openxmlformats-package.relationships+xml"/>
  <Override PartName="/ppt/slides/_rels/slide7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6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x="9906000" cy="6858000"/>
  <p:notesSz cx="6797675" cy="9926637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bIns="0" lIns="0" rIns="0" tIns="0" wrap="none"/>
          <a:p>
            <a:r>
              <a:rPr lang="pt-BR"/>
              <a:t>Clique para editar o formato de notas</a:t>
            </a:r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r>
              <a:rPr lang="pt-BR"/>
              <a:t>&lt;cabeçalho&gt;</a:t>
            </a:r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pPr algn="r"/>
            <a:r>
              <a:rPr lang="pt-BR"/>
              <a:t>&lt;data/hora&gt;</a:t>
            </a:r>
            <a:endParaRPr/>
          </a:p>
        </p:txBody>
      </p:sp>
      <p:sp>
        <p:nvSpPr>
          <p:cNvPr id="82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r>
              <a:rPr lang="pt-BR"/>
              <a:t>&lt;rodapé&gt;</a:t>
            </a:r>
            <a:endParaRPr/>
          </a:p>
        </p:txBody>
      </p:sp>
      <p:sp>
        <p:nvSpPr>
          <p:cNvPr id="83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pPr algn="r"/>
            <a:fld id="{FA9C281B-791D-45C9-81BA-6A78549DDBBC}" type="slidenum">
              <a:rPr lang="pt-BR"/>
              <a:t>&lt;número&gt;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520" cy="446688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132" name="TextShape 2"/>
          <p:cNvSpPr txBox="1"/>
          <p:nvPr/>
        </p:nvSpPr>
        <p:spPr>
          <a:xfrm>
            <a:off x="3849840" y="9428040"/>
            <a:ext cx="2945880" cy="49644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fld id="{A5D682DF-21E4-4331-A895-564ADE08EEEE}" type="slidenum">
              <a:rPr lang="pt-BR" sz="1200">
                <a:solidFill>
                  <a:srgbClr val="000000"/>
                </a:solidFill>
                <a:latin typeface="Arial"/>
                <a:ea typeface="+mn-ea"/>
              </a:rPr>
              <a:t>&lt;número&gt;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Relationship Id="rId3" Type="http://schemas.openxmlformats.org/officeDocument/2006/relationships/image" Target="../media/image7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680" cy="1469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95000" y="3681720"/>
            <a:ext cx="89150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680" cy="1469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5063040" y="36817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95000" y="36817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680" cy="1469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8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604944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39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4814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680" cy="1469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495000" y="1604520"/>
            <a:ext cx="89150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680" cy="1469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680" cy="1469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680" cy="1469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743040" y="2130480"/>
            <a:ext cx="8419680" cy="34513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680" cy="1469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95000" y="36817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680" cy="1469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95000" y="1604520"/>
            <a:ext cx="89150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680" cy="1469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5063040" y="36817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680" cy="1469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95000" y="3681720"/>
            <a:ext cx="89146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680" cy="1469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95000" y="3681720"/>
            <a:ext cx="89150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680" cy="1469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5063040" y="36817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95000" y="36817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680" cy="1469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7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604944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78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4814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680" cy="1469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680" cy="1469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680" cy="1469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743040" y="2130480"/>
            <a:ext cx="8419680" cy="34513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680" cy="1469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95000" y="36817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680" cy="1469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63040" y="36817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680" cy="1469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95000" y="3681720"/>
            <a:ext cx="89146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3728880" y="907920"/>
            <a:ext cx="1368000" cy="366480"/>
          </a:xfrm>
          <a:prstGeom prst="rect">
            <a:avLst/>
          </a:prstGeom>
          <a:noFill/>
          <a:ln>
            <a:noFill/>
          </a:ln>
        </p:spPr>
      </p:sp>
      <p:sp>
        <p:nvSpPr>
          <p:cNvPr id="1" name="Line 2"/>
          <p:cNvSpPr/>
          <p:nvPr/>
        </p:nvSpPr>
        <p:spPr>
          <a:xfrm>
            <a:off x="47520" y="1074600"/>
            <a:ext cx="9905760" cy="0"/>
          </a:xfrm>
          <a:prstGeom prst="line">
            <a:avLst/>
          </a:prstGeom>
          <a:ln w="9360">
            <a:noFill/>
          </a:ln>
        </p:spPr>
      </p:sp>
      <p:pic>
        <p:nvPicPr>
          <p:cNvPr descr="" id="2" name="Imagem 13"/>
          <p:cNvPicPr/>
          <p:nvPr/>
        </p:nvPicPr>
        <p:blipFill>
          <a:blip r:embed="rId2"/>
          <a:srcRect b="82393" l="1417" r="10108" t="1000"/>
          <a:stretch>
            <a:fillRect/>
          </a:stretch>
        </p:blipFill>
        <p:spPr>
          <a:xfrm>
            <a:off x="0" y="-27000"/>
            <a:ext cx="9905760" cy="1155240"/>
          </a:xfrm>
          <a:prstGeom prst="rect">
            <a:avLst/>
          </a:prstGeom>
          <a:ln>
            <a:noFill/>
          </a:ln>
        </p:spPr>
      </p:pic>
      <p:pic>
        <p:nvPicPr>
          <p:cNvPr descr="" id="3" name="Picture 2"/>
          <p:cNvPicPr/>
          <p:nvPr/>
        </p:nvPicPr>
        <p:blipFill>
          <a:blip r:embed="rId3"/>
          <a:srcRect b="0" l="25413" r="0" t="0"/>
          <a:stretch>
            <a:fillRect/>
          </a:stretch>
        </p:blipFill>
        <p:spPr>
          <a:xfrm>
            <a:off x="6591240" y="6165720"/>
            <a:ext cx="2955600" cy="464760"/>
          </a:xfrm>
          <a:prstGeom prst="rect">
            <a:avLst/>
          </a:prstGeom>
          <a:ln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pt-BR"/>
              <a:t>Clique para editar o formato do texto do título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pt-BR"/>
              <a:t>Clique para editar o formato do texto da estrutura de tópicos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pt-BR"/>
              <a:t>2.º Nível da estrutura de tópicos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pt-BR"/>
              <a:t>3.º Nível da estrutura de tópicos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pt-BR"/>
              <a:t>4.º Nível da estrutura de tópicos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pt-BR"/>
              <a:t>5.º Nível da estrutura de tópicos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pt-BR"/>
              <a:t>6.º Nível da estrutura de tópicos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pt-BR"/>
              <a:t>7.º Nível da estrutura de tópicos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3728880" y="907920"/>
            <a:ext cx="1368000" cy="366480"/>
          </a:xfrm>
          <a:prstGeom prst="rect">
            <a:avLst/>
          </a:prstGeom>
          <a:noFill/>
          <a:ln>
            <a:noFill/>
          </a:ln>
        </p:spPr>
      </p:sp>
      <p:sp>
        <p:nvSpPr>
          <p:cNvPr id="41" name="Line 2"/>
          <p:cNvSpPr/>
          <p:nvPr/>
        </p:nvSpPr>
        <p:spPr>
          <a:xfrm>
            <a:off x="47520" y="1074600"/>
            <a:ext cx="9905760" cy="0"/>
          </a:xfrm>
          <a:prstGeom prst="line">
            <a:avLst/>
          </a:prstGeom>
          <a:ln w="9360">
            <a:noFill/>
          </a:ln>
        </p:spPr>
      </p:sp>
      <p:pic>
        <p:nvPicPr>
          <p:cNvPr descr="" id="42" name="Imagem 13"/>
          <p:cNvPicPr/>
          <p:nvPr/>
        </p:nvPicPr>
        <p:blipFill>
          <a:blip r:embed="rId2"/>
          <a:srcRect b="82393" l="1417" r="10108" t="1000"/>
          <a:stretch>
            <a:fillRect/>
          </a:stretch>
        </p:blipFill>
        <p:spPr>
          <a:xfrm>
            <a:off x="0" y="-27000"/>
            <a:ext cx="9905760" cy="1155240"/>
          </a:xfrm>
          <a:prstGeom prst="rect">
            <a:avLst/>
          </a:prstGeom>
          <a:ln>
            <a:noFill/>
          </a:ln>
        </p:spPr>
      </p:pic>
      <p:sp>
        <p:nvSpPr>
          <p:cNvPr id="43" name="PlaceHolder 3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680" cy="1469520"/>
          </a:xfrm>
          <a:prstGeom prst="rect">
            <a:avLst/>
          </a:prstGeom>
        </p:spPr>
        <p:txBody>
          <a:bodyPr bIns="45000" lIns="90000" rIns="90000" tIns="45000"/>
          <a:p>
            <a:pPr algn="r">
              <a:lnSpc>
                <a:spcPct val="100000"/>
              </a:lnSpc>
            </a:pPr>
            <a:r>
              <a:rPr lang="pt-BR" sz="1600">
                <a:solidFill>
                  <a:srgbClr val="000099"/>
                </a:solidFill>
                <a:latin typeface="Arial"/>
              </a:rPr>
              <a:t>Clique para editar o formato do texto do títuloClique para editar o estilo do título mestre</a:t>
            </a:r>
            <a:endParaRPr/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pt-BR"/>
              <a:t>Clique para editar o formato do texto da estrutura de tópicos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pt-BR"/>
              <a:t>2.º Nível da estrutura de tópicos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pt-BR"/>
              <a:t>3.º Nível da estrutura de tópicos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pt-BR"/>
              <a:t>4.º Nível da estrutura de tópicos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pt-BR"/>
              <a:t>5.º Nível da estrutura de tópicos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pt-BR"/>
              <a:t>6.º Nível da estrutura de tópicos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pt-BR"/>
              <a:t>7.º Nível da estrutura de tópicos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0.wmf"/><Relationship Id="rId2" Type="http://schemas.openxmlformats.org/officeDocument/2006/relationships/slideLayout" Target="../slideLayouts/slideLayout1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1.wmf"/><Relationship Id="rId2" Type="http://schemas.openxmlformats.org/officeDocument/2006/relationships/slideLayout" Target="../slideLayouts/slideLayout1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2.wmf"/><Relationship Id="rId2" Type="http://schemas.openxmlformats.org/officeDocument/2006/relationships/slideLayout" Target="../slideLayouts/slideLayout1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3.wmf"/><Relationship Id="rId2" Type="http://schemas.openxmlformats.org/officeDocument/2006/relationships/slideLayout" Target="../slideLayouts/slideLayout1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84" name="Picture 3"/>
          <p:cNvPicPr/>
          <p:nvPr/>
        </p:nvPicPr>
        <p:blipFill>
          <a:blip r:embed="rId1"/>
          <a:srcRect b="3449" l="24323" r="23933" t="17548"/>
          <a:stretch>
            <a:fillRect/>
          </a:stretch>
        </p:blipFill>
        <p:spPr>
          <a:xfrm>
            <a:off x="4406760" y="1101600"/>
            <a:ext cx="5357520" cy="4847760"/>
          </a:xfrm>
          <a:prstGeom prst="rect">
            <a:avLst/>
          </a:prstGeom>
          <a:ln>
            <a:noFill/>
          </a:ln>
        </p:spPr>
      </p:pic>
      <p:sp>
        <p:nvSpPr>
          <p:cNvPr id="85" name="TextShape 1"/>
          <p:cNvSpPr txBox="1"/>
          <p:nvPr/>
        </p:nvSpPr>
        <p:spPr>
          <a:xfrm>
            <a:off x="195120" y="3429000"/>
            <a:ext cx="5771880" cy="26650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pt-BR" sz="3600">
                <a:solidFill>
                  <a:srgbClr val="000000"/>
                </a:solidFill>
                <a:latin typeface="Calibri"/>
              </a:rPr>
              <a:t>81º Reunião da CTCOB:</a:t>
            </a:r>
            <a:r>
              <a:rPr b="1" lang="pt-BR" sz="3600">
                <a:solidFill>
                  <a:srgbClr val="000000"/>
                </a:solidFill>
                <a:latin typeface="Calibri"/>
              </a:rPr>
              <a:t>
</a:t>
            </a:r>
            <a:r>
              <a:rPr b="1" lang="pt-BR" sz="2000">
                <a:solidFill>
                  <a:srgbClr val="000000"/>
                </a:solidFill>
                <a:latin typeface="Calibri"/>
              </a:rPr>
              <a:t>1) MDP: análise e proposições;</a:t>
            </a:r>
            <a:r>
              <a:rPr b="1" lang="pt-BR" sz="2000">
                <a:solidFill>
                  <a:srgbClr val="000000"/>
                </a:solidFill>
                <a:latin typeface="Calibri"/>
              </a:rPr>
              <a:t>
</a:t>
            </a:r>
            <a:r>
              <a:rPr b="1" lang="pt-BR" sz="2000">
                <a:solidFill>
                  <a:srgbClr val="000000"/>
                </a:solidFill>
                <a:latin typeface="Calibri"/>
              </a:rPr>
              <a:t>2) Proposta para financiamentos reembolsáveis.</a:t>
            </a:r>
            <a:r>
              <a:rPr b="1" lang="pt-BR" sz="2000">
                <a:solidFill>
                  <a:srgbClr val="000000"/>
                </a:solidFill>
                <a:latin typeface="Calibri"/>
              </a:rPr>
              <a:t>
</a:t>
            </a:r>
            <a:r>
              <a:rPr b="1" lang="pt-BR" sz="2000">
                <a:solidFill>
                  <a:srgbClr val="000000"/>
                </a:solidFill>
                <a:latin typeface="Calibri"/>
              </a:rPr>
              <a:t>
</a:t>
            </a:r>
            <a:r>
              <a:rPr lang="pt-BR" sz="2800">
                <a:solidFill>
                  <a:srgbClr val="000000"/>
                </a:solidFill>
                <a:latin typeface="Calibri"/>
              </a:rPr>
              <a:t>Marco Antônio Amorim</a:t>
            </a:r>
            <a:r>
              <a:rPr b="1" lang="pt-BR" sz="2000">
                <a:solidFill>
                  <a:srgbClr val="000000"/>
                </a:solidFill>
                <a:latin typeface="Calibri"/>
              </a:rPr>
              <a:t>
</a:t>
            </a:r>
            <a:r>
              <a:rPr lang="pt-BR" sz="2000">
                <a:solidFill>
                  <a:srgbClr val="000000"/>
                </a:solidFill>
                <a:latin typeface="Calibri"/>
              </a:rPr>
              <a:t>Brasília-DF, 3 de dezembro de 2013</a:t>
            </a:r>
            <a:r>
              <a:rPr lang="pt-BR" sz="2000">
                <a:solidFill>
                  <a:srgbClr val="000000"/>
                </a:solidFill>
                <a:latin typeface="Calibri"/>
              </a:rPr>
              <a:t>
</a:t>
            </a:r>
            <a:r>
              <a:rPr b="1" lang="pt-BR" sz="2000">
                <a:solidFill>
                  <a:srgbClr val="000000"/>
                </a:solidFill>
                <a:latin typeface="Calibri"/>
              </a:rPr>
              <a:t>
</a:t>
            </a:r>
            <a:r>
              <a:rPr b="1" lang="pt-BR" sz="2000">
                <a:solidFill>
                  <a:srgbClr val="000000"/>
                </a:solidFill>
                <a:latin typeface="Calibri"/>
              </a:rPr>
              <a:t>
</a:t>
            </a:r>
            <a:r>
              <a:rPr b="1" lang="pt-BR" sz="2000">
                <a:solidFill>
                  <a:srgbClr val="000000"/>
                </a:solidFill>
                <a:latin typeface="Calibri"/>
              </a:rPr>
              <a:t>
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0" y="1728360"/>
            <a:ext cx="9905760" cy="53010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pt-BR">
                <a:solidFill>
                  <a:srgbClr val="002060"/>
                </a:solidFill>
              </a:rPr>
              <a:t>Baixo acesso:</a:t>
            </a:r>
            <a:endParaRPr/>
          </a:p>
          <a:p>
            <a:pPr>
              <a:lnSpc>
                <a:spcPct val="100000"/>
              </a:lnSpc>
            </a:pPr>
            <a:r>
              <a:rPr lang="pt-BR">
                <a:solidFill>
                  <a:srgbClr val="002060"/>
                </a:solidFill>
              </a:rPr>
              <a:t>	</a:t>
            </a:r>
            <a:r>
              <a:rPr lang="pt-BR" sz="1600">
                <a:solidFill>
                  <a:srgbClr val="002060"/>
                </a:solidFill>
              </a:rPr>
              <a:t>apenas 2 de 307 (0,7%) dos usuários do PBS – NÃO CONCRETIZADOS;</a:t>
            </a:r>
            <a:endParaRPr/>
          </a:p>
          <a:p>
            <a:pPr>
              <a:lnSpc>
                <a:spcPct val="100000"/>
              </a:lnSpc>
            </a:pPr>
            <a:r>
              <a:rPr lang="pt-BR" sz="1600">
                <a:solidFill>
                  <a:srgbClr val="002060"/>
                </a:solidFill>
              </a:rPr>
              <a:t>	</a:t>
            </a:r>
            <a:r>
              <a:rPr lang="pt-BR" sz="1600">
                <a:solidFill>
                  <a:srgbClr val="002060"/>
                </a:solidFill>
              </a:rPr>
              <a:t>apenas 4 de 117 (3,4%) dos usuários do PCJ,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pt-BR" sz="1000">
                <a:solidFill>
                  <a:srgbClr val="002060"/>
                </a:solidFill>
              </a:rPr>
              <a:t>Acesso pelos privados com fins lucrativos não está ocorrendo;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pt-BR" sz="2000">
                <a:solidFill>
                  <a:srgbClr val="002060"/>
                </a:solidFill>
              </a:rPr>
              <a:t>Especulação sobre possíveis causas: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1600">
                <a:solidFill>
                  <a:srgbClr val="002060"/>
                </a:solidFill>
              </a:rPr>
              <a:t>falta de divulgação?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1600">
                <a:solidFill>
                  <a:srgbClr val="002060"/>
                </a:solidFill>
              </a:rPr>
              <a:t>desconhecimento do plano de bacia?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1600">
                <a:solidFill>
                  <a:srgbClr val="002060"/>
                </a:solidFill>
              </a:rPr>
              <a:t>não realização de investimentos em ações do plano de bacia?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1600">
                <a:solidFill>
                  <a:srgbClr val="002060"/>
                </a:solidFill>
              </a:rPr>
              <a:t>baixo benefício?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1600">
                <a:solidFill>
                  <a:srgbClr val="002060"/>
                </a:solidFill>
              </a:rPr>
              <a:t>burocracia no acesso?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1600">
                <a:solidFill>
                  <a:srgbClr val="002060"/>
                </a:solidFill>
              </a:rPr>
              <a:t>volume de documentos solicitados (inscrição e acompanhamento)?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13" name="CustomShape 2"/>
          <p:cNvSpPr/>
          <p:nvPr/>
        </p:nvSpPr>
        <p:spPr>
          <a:xfrm>
            <a:off x="0" y="1052640"/>
            <a:ext cx="9905760" cy="791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pt-BR" sz="3600">
                <a:solidFill>
                  <a:srgbClr val="000099"/>
                </a:solidFill>
                <a:latin typeface="Arial"/>
              </a:rPr>
              <a:t>AVALIAÇÃO DO MDP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0" y="1872360"/>
            <a:ext cx="9905760" cy="5301000"/>
          </a:xfrm>
          <a:prstGeom prst="rect">
            <a:avLst/>
          </a:prstGeom>
        </p:spPr>
        <p:txBody>
          <a:bodyPr bIns="45000" lIns="90000" rIns="90000" tIns="45000"/>
          <a:p>
            <a:pPr algn="just">
              <a:lnSpc>
                <a:spcPct val="100000"/>
              </a:lnSpc>
            </a:pPr>
            <a:r>
              <a:rPr lang="pt-BR">
                <a:solidFill>
                  <a:srgbClr val="002060"/>
                </a:solidFill>
              </a:rPr>
              <a:t>Embora tenha falhas, MDP tem potencial para </a:t>
            </a:r>
            <a:r>
              <a:rPr lang="pt-BR" u="sng">
                <a:solidFill>
                  <a:srgbClr val="002060"/>
                </a:solidFill>
              </a:rPr>
              <a:t>simplificar o fluxo da cobrança</a:t>
            </a:r>
            <a:r>
              <a:rPr lang="pt-BR">
                <a:solidFill>
                  <a:srgbClr val="002060"/>
                </a:solidFill>
              </a:rPr>
              <a:t> (cobra, paga, arrecada, repassa e aplica num único ato).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15" name="CustomShape 2"/>
          <p:cNvSpPr/>
          <p:nvPr/>
        </p:nvSpPr>
        <p:spPr>
          <a:xfrm>
            <a:off x="72000" y="1092600"/>
            <a:ext cx="9905760" cy="791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pt-BR" sz="3600">
                <a:solidFill>
                  <a:srgbClr val="000099"/>
                </a:solidFill>
                <a:latin typeface="Arial"/>
              </a:rPr>
              <a:t>REFLEXÃO DO MDP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0" y="1845000"/>
            <a:ext cx="9905760" cy="34336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pt-BR">
                <a:solidFill>
                  <a:srgbClr val="002060"/>
                </a:solidFill>
              </a:rPr>
              <a:t>  </a:t>
            </a:r>
            <a:r>
              <a:rPr lang="pt-BR">
                <a:solidFill>
                  <a:srgbClr val="002060"/>
                </a:solidFill>
              </a:rPr>
              <a:t>MDP Compra de Resultado: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 sz="2250">
                <a:solidFill>
                  <a:srgbClr val="002060"/>
                </a:solidFill>
              </a:rPr>
              <a:t>Agência identifica resultados necessários e urgentes para o alcance das metas do plano de bacia e efetua chamamento público com oportunidade aos usuários pagadores de executarem ações que ofertem os resultados desejados.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 sz="2250" u="sng">
                <a:solidFill>
                  <a:srgbClr val="002060"/>
                </a:solidFill>
              </a:rPr>
              <a:t>Usuários seriam remunerados pela prestação de serviços (</a:t>
            </a:r>
            <a:r>
              <a:rPr lang="pt-BR" sz="2250" u="sng">
                <a:solidFill>
                  <a:srgbClr val="339933"/>
                </a:solidFill>
              </a:rPr>
              <a:t>créditos</a:t>
            </a:r>
            <a:r>
              <a:rPr lang="pt-BR" sz="2250" u="sng">
                <a:solidFill>
                  <a:srgbClr val="002060"/>
                </a:solidFill>
              </a:rPr>
              <a:t>)</a:t>
            </a:r>
            <a:r>
              <a:rPr lang="pt-BR" sz="2250">
                <a:solidFill>
                  <a:srgbClr val="002060"/>
                </a:solidFill>
              </a:rPr>
              <a:t>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17" name="CustomShape 2"/>
          <p:cNvSpPr/>
          <p:nvPr/>
        </p:nvSpPr>
        <p:spPr>
          <a:xfrm>
            <a:off x="0" y="1052640"/>
            <a:ext cx="9905760" cy="791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pt-BR" sz="3600">
                <a:solidFill>
                  <a:srgbClr val="000099"/>
                </a:solidFill>
                <a:latin typeface="Arial"/>
              </a:rPr>
              <a:t>PROPOSTA DE APERFEIÇOAMENTO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0" y="1845000"/>
            <a:ext cx="9905760" cy="36000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pt-BR">
                <a:solidFill>
                  <a:srgbClr val="002060"/>
                </a:solidFill>
              </a:rPr>
              <a:t>MDP Crowdfunding: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 sz="2250">
                <a:solidFill>
                  <a:srgbClr val="002060"/>
                </a:solidFill>
              </a:rPr>
              <a:t>Agência elege uma ação prioritária do plano de bacia e faz chamamento público para que os atores interessados se apresentem. Os atores apoiam financeiramente a ação e, quando fossem alcançados recursos suficientes, a ação seria executada pela Agência.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 sz="2250" u="sng">
                <a:solidFill>
                  <a:srgbClr val="002060"/>
                </a:solidFill>
              </a:rPr>
              <a:t>Os valores aportados pelos apoiadores são reconhecidos como pagamento (</a:t>
            </a:r>
            <a:r>
              <a:rPr lang="pt-BR" sz="2250" u="sng">
                <a:solidFill>
                  <a:srgbClr val="339933"/>
                </a:solidFill>
              </a:rPr>
              <a:t>créditos</a:t>
            </a:r>
            <a:r>
              <a:rPr lang="pt-BR" sz="2250" u="sng">
                <a:solidFill>
                  <a:srgbClr val="002060"/>
                </a:solidFill>
              </a:rPr>
              <a:t>).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19" name="CustomShape 2"/>
          <p:cNvSpPr/>
          <p:nvPr/>
        </p:nvSpPr>
        <p:spPr>
          <a:xfrm>
            <a:off x="0" y="1052640"/>
            <a:ext cx="9905760" cy="791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pt-BR" sz="3600">
                <a:solidFill>
                  <a:srgbClr val="000099"/>
                </a:solidFill>
                <a:latin typeface="Arial"/>
              </a:rPr>
              <a:t>PROPOSTA DE APERFEIÇOAMENTO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0" y="1845000"/>
            <a:ext cx="9905760" cy="5012640"/>
          </a:xfrm>
          <a:prstGeom prst="rect">
            <a:avLst/>
          </a:prstGeom>
        </p:spPr>
        <p:txBody>
          <a:bodyPr bIns="45000" lIns="90000" rIns="90000" tIns="45000"/>
          <a:p>
            <a:pPr algn="just">
              <a:lnSpc>
                <a:spcPct val="100000"/>
              </a:lnSpc>
            </a:pPr>
            <a:r>
              <a:rPr lang="pt-BR" sz="2200">
                <a:solidFill>
                  <a:srgbClr val="002060"/>
                </a:solidFill>
              </a:rPr>
              <a:t>Regulamentar a concessão de créditos para compra de resultados e para financiamento coletivos.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pt-BR">
                <a:solidFill>
                  <a:srgbClr val="002060"/>
                </a:solidFill>
              </a:rPr>
              <a:t>Itens do regulamento: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>
                <a:solidFill>
                  <a:srgbClr val="002060"/>
                </a:solidFill>
              </a:rPr>
              <a:t>permissão para compra de resultados e financiamentos coletivos de ações previstas no Plano de Aplicação Plurianual (PAP), aprovado pelo CBH;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>
                <a:solidFill>
                  <a:srgbClr val="002060"/>
                </a:solidFill>
              </a:rPr>
              <a:t>geração de créditos não expiráveis;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>
                <a:solidFill>
                  <a:srgbClr val="002060"/>
                </a:solidFill>
              </a:rPr>
              <a:t>realização pela agência de água via chamamento público;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>
                <a:solidFill>
                  <a:srgbClr val="002060"/>
                </a:solidFill>
              </a:rPr>
              <a:t>elementos do chamamento público;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>
                <a:solidFill>
                  <a:srgbClr val="002060"/>
                </a:solidFill>
              </a:rPr>
              <a:t>créditos considerados como valores arrecadados.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</p:txBody>
      </p:sp>
      <p:sp>
        <p:nvSpPr>
          <p:cNvPr id="121" name="CustomShape 2"/>
          <p:cNvSpPr/>
          <p:nvPr/>
        </p:nvSpPr>
        <p:spPr>
          <a:xfrm>
            <a:off x="0" y="1052640"/>
            <a:ext cx="9905760" cy="791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pt-BR" sz="3600">
                <a:solidFill>
                  <a:srgbClr val="000099"/>
                </a:solidFill>
                <a:latin typeface="Arial"/>
              </a:rPr>
              <a:t>PROPOSTA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0" y="1845000"/>
            <a:ext cx="9905760" cy="5012640"/>
          </a:xfrm>
          <a:prstGeom prst="rect">
            <a:avLst/>
          </a:prstGeom>
        </p:spPr>
        <p:txBody>
          <a:bodyPr bIns="45000" lIns="90000" rIns="90000" tIns="45000"/>
          <a:p>
            <a:pPr algn="just">
              <a:lnSpc>
                <a:spcPct val="100000"/>
              </a:lnSpc>
            </a:pPr>
            <a:r>
              <a:rPr i="1" lang="pt-BR" sz="2200">
                <a:solidFill>
                  <a:srgbClr val="002060"/>
                </a:solidFill>
              </a:rPr>
              <a:t>“</a:t>
            </a:r>
            <a:r>
              <a:rPr i="1" lang="pt-BR" sz="2200">
                <a:solidFill>
                  <a:srgbClr val="002060"/>
                </a:solidFill>
              </a:rPr>
              <a:t>estabelece diretrizes complementares para implementação da Política Nacional de Recursos Hídricos, aplicação de seus instrumentos e atuação do SINGREH”</a:t>
            </a:r>
            <a:endParaRPr/>
          </a:p>
          <a:p>
            <a:pPr algn="just">
              <a:lnSpc>
                <a:spcPct val="100000"/>
              </a:lnSpc>
            </a:pPr>
            <a:r>
              <a:rPr i="1" lang="pt-BR" sz="2200">
                <a:solidFill>
                  <a:srgbClr val="002060"/>
                </a:solidFill>
              </a:rPr>
              <a:t>“</a:t>
            </a:r>
            <a:r>
              <a:rPr i="1" lang="pt-BR" sz="2200">
                <a:solidFill>
                  <a:srgbClr val="002060"/>
                </a:solidFill>
              </a:rPr>
              <a:t>estabelece critérios gerais ... para a cobrança pelo uso de recursos hídricos”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pt-BR" sz="2200">
                <a:solidFill>
                  <a:srgbClr val="002060"/>
                </a:solidFill>
              </a:rPr>
              <a:t>Propor regulamento visando:</a:t>
            </a:r>
            <a:endParaRPr/>
          </a:p>
          <a:p>
            <a:pPr algn="just">
              <a:lnSpc>
                <a:spcPct val="100000"/>
              </a:lnSpc>
            </a:pPr>
            <a:r>
              <a:rPr lang="pt-BR" sz="2200">
                <a:solidFill>
                  <a:srgbClr val="002060"/>
                </a:solidFill>
              </a:rPr>
              <a:t>Estabelecer critérios gerais e diretrizes de concessão de créditos a serem utilizados no pagamento pelo uso de recursos hídricos em função de compra de resultados e de financiamentos coletivos.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pt-BR" sz="2000">
                <a:solidFill>
                  <a:srgbClr val="002060"/>
                </a:solidFill>
              </a:rPr>
              <a:t>com aproveitamento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2000">
                <a:solidFill>
                  <a:srgbClr val="002060"/>
                </a:solidFill>
              </a:rPr>
              <a:t>dos princípios e critérios operacionais do Produtor de Água e do PRODES</a:t>
            </a:r>
            <a:endParaRPr/>
          </a:p>
        </p:txBody>
      </p:sp>
      <p:sp>
        <p:nvSpPr>
          <p:cNvPr id="123" name="CustomShape 2"/>
          <p:cNvSpPr/>
          <p:nvPr/>
        </p:nvSpPr>
        <p:spPr>
          <a:xfrm>
            <a:off x="0" y="1052640"/>
            <a:ext cx="9905760" cy="791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pt-BR" sz="3600">
                <a:solidFill>
                  <a:srgbClr val="000099"/>
                </a:solidFill>
                <a:latin typeface="Arial"/>
              </a:rPr>
              <a:t>CNRH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0" y="3069000"/>
            <a:ext cx="9905760" cy="79164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pt-BR" sz="3600">
                <a:solidFill>
                  <a:srgbClr val="000099"/>
                </a:solidFill>
                <a:latin typeface="Calibri"/>
              </a:rPr>
              <a:t>Proposta para financiamentos reembolsáveis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0" y="1268640"/>
            <a:ext cx="9905760" cy="79164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pt-BR" sz="3600">
                <a:solidFill>
                  <a:srgbClr val="000099"/>
                </a:solidFill>
                <a:latin typeface="Arial"/>
              </a:rPr>
              <a:t>Lei nº 9.433/97 </a:t>
            </a:r>
            <a:endParaRPr/>
          </a:p>
        </p:txBody>
      </p:sp>
      <p:sp>
        <p:nvSpPr>
          <p:cNvPr id="126" name="TextShape 2"/>
          <p:cNvSpPr txBox="1"/>
          <p:nvPr/>
        </p:nvSpPr>
        <p:spPr>
          <a:xfrm>
            <a:off x="0" y="1989000"/>
            <a:ext cx="9905760" cy="3960000"/>
          </a:xfrm>
          <a:prstGeom prst="rect">
            <a:avLst/>
          </a:prstGeom>
        </p:spPr>
        <p:txBody>
          <a:bodyPr bIns="45000" lIns="90000" rIns="90000" tIns="45000"/>
          <a:p>
            <a:pPr algn="just">
              <a:lnSpc>
                <a:spcPct val="100000"/>
              </a:lnSpc>
            </a:pPr>
            <a:r>
              <a:rPr lang="pt-BR">
                <a:solidFill>
                  <a:srgbClr val="002060"/>
                </a:solidFill>
              </a:rPr>
              <a:t>Permite que os valores arrecadados com a cobrança pelo uso de recursos hídricos sejam aplicados a fundo perdido em projetos e obras que alterem, de modo considerado benéfico à coletividade, a qualidade, a quantidade e o regime de vazão de um corpo de água.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z="2800">
                <a:solidFill>
                  <a:srgbClr val="002060"/>
                </a:solidFill>
                <a:latin typeface="Arial"/>
              </a:rPr>
              <a:t>Entretanto,</a:t>
            </a:r>
            <a:endParaRPr/>
          </a:p>
          <a:p>
            <a:pPr>
              <a:lnSpc>
                <a:spcPct val="100000"/>
              </a:lnSpc>
            </a:pPr>
            <a:r>
              <a:rPr lang="pt-BR" sz="2800">
                <a:solidFill>
                  <a:srgbClr val="002060"/>
                </a:solidFill>
                <a:latin typeface="Arial"/>
              </a:rPr>
              <a:t>o que seria uma exceção tornou-se regra geral.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0" y="1845000"/>
            <a:ext cx="9905760" cy="5012640"/>
          </a:xfrm>
          <a:prstGeom prst="rect">
            <a:avLst/>
          </a:prstGeom>
        </p:spPr>
        <p:txBody>
          <a:bodyPr bIns="45000" lIns="90000" rIns="90000" tIns="45000"/>
          <a:p>
            <a:pPr algn="just">
              <a:lnSpc>
                <a:spcPct val="100000"/>
              </a:lnSpc>
            </a:pPr>
            <a:r>
              <a:rPr lang="pt-BR" sz="2200">
                <a:solidFill>
                  <a:srgbClr val="002060"/>
                </a:solidFill>
              </a:rPr>
              <a:t>Regulamentar a aplicação dos valores arrecadados em financiamentos reembolsáveis.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pt-BR">
                <a:solidFill>
                  <a:srgbClr val="002060"/>
                </a:solidFill>
              </a:rPr>
              <a:t>Forma: linha de financiamento a ser operada por instituição financeira oficial.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pt-BR">
                <a:solidFill>
                  <a:srgbClr val="002060"/>
                </a:solidFill>
              </a:rPr>
              <a:t>Itens do regulamento: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>
                <a:solidFill>
                  <a:srgbClr val="002060"/>
                </a:solidFill>
              </a:rPr>
              <a:t>financiamento reembolsáveis via linha de financiamento em instituição financeira oficial;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>
                <a:solidFill>
                  <a:srgbClr val="002060"/>
                </a:solidFill>
              </a:rPr>
              <a:t>acesso por entidades públicas ou privadas, com ou sem fins lucrativos, usuárias ou não de recursos hídricos;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>
                <a:solidFill>
                  <a:srgbClr val="002060"/>
                </a:solidFill>
              </a:rPr>
              <a:t>critérios de aportes à linha de financiamento definidos no Plano de Aplicação Plurianual (PAP), aprovado pelo CBH;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>
                <a:solidFill>
                  <a:srgbClr val="002060"/>
                </a:solidFill>
              </a:rPr>
              <a:t>limite para prazos de financiamento, prazo de carência, taxas de juros;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>
                <a:solidFill>
                  <a:srgbClr val="002060"/>
                </a:solidFill>
              </a:rPr>
              <a:t>contratação da instituição financeira oficial e negociação das diretrizes gerais, condições financeiras e procedimentos operacionais pela agência de água;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>
                <a:solidFill>
                  <a:srgbClr val="002060"/>
                </a:solidFill>
              </a:rPr>
              <a:t>pagamentos dos serviços das dívidas serem aplicados nos termos do art. 22 da Lei nº 9.433.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</p:txBody>
      </p:sp>
      <p:sp>
        <p:nvSpPr>
          <p:cNvPr id="128" name="CustomShape 2"/>
          <p:cNvSpPr/>
          <p:nvPr/>
        </p:nvSpPr>
        <p:spPr>
          <a:xfrm>
            <a:off x="0" y="1052640"/>
            <a:ext cx="9905760" cy="791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pt-BR" sz="3600">
                <a:solidFill>
                  <a:srgbClr val="000099"/>
                </a:solidFill>
                <a:latin typeface="Arial"/>
              </a:rPr>
              <a:t>PROPOSTA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0" y="1845000"/>
            <a:ext cx="9905760" cy="5012640"/>
          </a:xfrm>
          <a:prstGeom prst="rect">
            <a:avLst/>
          </a:prstGeom>
        </p:spPr>
        <p:txBody>
          <a:bodyPr bIns="45000" lIns="90000" rIns="90000" tIns="45000"/>
          <a:p>
            <a:pPr algn="just">
              <a:lnSpc>
                <a:spcPct val="100000"/>
              </a:lnSpc>
            </a:pPr>
            <a:r>
              <a:rPr i="1" lang="pt-BR" sz="2200">
                <a:solidFill>
                  <a:srgbClr val="002060"/>
                </a:solidFill>
              </a:rPr>
              <a:t>“</a:t>
            </a:r>
            <a:r>
              <a:rPr i="1" lang="pt-BR" sz="2200">
                <a:solidFill>
                  <a:srgbClr val="002060"/>
                </a:solidFill>
              </a:rPr>
              <a:t>estabelece diretrizes complementares para implementação da Política Nacional de Recursos Hídricos, aplicação de seus instrumentos e atuação do SINGREH”</a:t>
            </a:r>
            <a:endParaRPr/>
          </a:p>
          <a:p>
            <a:pPr algn="just">
              <a:lnSpc>
                <a:spcPct val="100000"/>
              </a:lnSpc>
            </a:pPr>
            <a:r>
              <a:rPr i="1" lang="pt-BR" sz="2200">
                <a:solidFill>
                  <a:srgbClr val="002060"/>
                </a:solidFill>
              </a:rPr>
              <a:t>“</a:t>
            </a:r>
            <a:r>
              <a:rPr i="1" lang="pt-BR" sz="2200">
                <a:solidFill>
                  <a:srgbClr val="002060"/>
                </a:solidFill>
              </a:rPr>
              <a:t>estabelece critérios gerais ... para a cobrança pelo uso de recursos hídricos”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pt-BR" sz="2200">
                <a:solidFill>
                  <a:srgbClr val="002060"/>
                </a:solidFill>
              </a:rPr>
              <a:t>Propor regulamento visando:</a:t>
            </a:r>
            <a:endParaRPr/>
          </a:p>
          <a:p>
            <a:pPr algn="just">
              <a:lnSpc>
                <a:spcPct val="100000"/>
              </a:lnSpc>
            </a:pPr>
            <a:r>
              <a:rPr lang="pt-BR" sz="2200">
                <a:solidFill>
                  <a:srgbClr val="002060"/>
                </a:solidFill>
              </a:rPr>
              <a:t>Estabelecer critérios gerais e diretrizes para aplicação dos valores arrecadados com a cobrança pelo uso de recursos hídricos em financiamentos reembolsáveis.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pt-BR" sz="2000">
                <a:solidFill>
                  <a:srgbClr val="002060"/>
                </a:solidFill>
              </a:rPr>
              <a:t>com aproveitamento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2000">
                <a:solidFill>
                  <a:srgbClr val="002060"/>
                </a:solidFill>
              </a:rPr>
              <a:t>dos princípios e critérios operacionais do PRODES</a:t>
            </a:r>
            <a:endParaRPr/>
          </a:p>
        </p:txBody>
      </p:sp>
      <p:sp>
        <p:nvSpPr>
          <p:cNvPr id="130" name="CustomShape 2"/>
          <p:cNvSpPr/>
          <p:nvPr/>
        </p:nvSpPr>
        <p:spPr>
          <a:xfrm>
            <a:off x="0" y="1052640"/>
            <a:ext cx="9905760" cy="791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pt-BR" sz="3600">
                <a:solidFill>
                  <a:srgbClr val="000099"/>
                </a:solidFill>
                <a:latin typeface="Arial"/>
              </a:rPr>
              <a:t>CNRH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0" y="3069000"/>
            <a:ext cx="9905760" cy="79164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pt-BR" sz="3600">
                <a:solidFill>
                  <a:srgbClr val="000099"/>
                </a:solidFill>
                <a:latin typeface="Calibri"/>
              </a:rPr>
              <a:t>MDP: análise e proposições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0" y="1268640"/>
            <a:ext cx="9905760" cy="79164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pt-BR" sz="3600">
                <a:solidFill>
                  <a:srgbClr val="000099"/>
                </a:solidFill>
                <a:latin typeface="Arial"/>
              </a:rPr>
              <a:t>Lei nº 9.433/97 </a:t>
            </a:r>
            <a:endParaRPr/>
          </a:p>
        </p:txBody>
      </p:sp>
      <p:sp>
        <p:nvSpPr>
          <p:cNvPr id="88" name="TextShape 2"/>
          <p:cNvSpPr txBox="1"/>
          <p:nvPr/>
        </p:nvSpPr>
        <p:spPr>
          <a:xfrm>
            <a:off x="0" y="1989000"/>
            <a:ext cx="9905760" cy="3960000"/>
          </a:xfrm>
          <a:prstGeom prst="rect">
            <a:avLst/>
          </a:prstGeom>
        </p:spPr>
        <p:txBody>
          <a:bodyPr bIns="45000" lIns="90000" rIns="90000" tIns="45000"/>
          <a:p>
            <a:pPr algn="just">
              <a:lnSpc>
                <a:spcPct val="100000"/>
              </a:lnSpc>
            </a:pPr>
            <a:r>
              <a:rPr lang="pt-BR">
                <a:solidFill>
                  <a:srgbClr val="002060"/>
                </a:solidFill>
              </a:rPr>
              <a:t>Não antecipou nenhum dispositivo quanto às formas de pagamento pelo uso de recursos hídricos.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z="2600">
                <a:solidFill>
                  <a:srgbClr val="000099"/>
                </a:solidFill>
                <a:latin typeface="Arial"/>
              </a:rPr>
              <a:t>MDP</a:t>
            </a:r>
            <a:endParaRPr/>
          </a:p>
          <a:p>
            <a:pPr algn="just">
              <a:lnSpc>
                <a:spcPct val="100000"/>
              </a:lnSpc>
            </a:pPr>
            <a:r>
              <a:rPr lang="pt-BR" sz="2600">
                <a:solidFill>
                  <a:srgbClr val="002060"/>
                </a:solidFill>
                <a:latin typeface="Arial"/>
              </a:rPr>
              <a:t>Resolução CNRH nº 48/05: CBHs poderão instituir mecanismos de incentivo e redução do valor a ser cobrado ..., em razão de investimentos voluntários para ações de melhoria da qualidade, da quantidade de água e do regime fluvial, que resultem em sustentabilidade ambiental da bacia e que tenham sido aprovados pelo respectivo CBH (§ 2º art. 7º).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0" y="2133000"/>
            <a:ext cx="9905760" cy="1295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pt-BR" sz="2400">
                <a:solidFill>
                  <a:srgbClr val="000099"/>
                </a:solidFill>
                <a:latin typeface="Arial"/>
              </a:rPr>
              <a:t>MDP CEIVAP: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2400">
                <a:solidFill>
                  <a:srgbClr val="002060"/>
                </a:solidFill>
                <a:latin typeface="Arial"/>
              </a:rPr>
              <a:t>Deliberação nº 70/06 + Resolução CNRH nº 64/06.</a:t>
            </a:r>
            <a:endParaRPr/>
          </a:p>
        </p:txBody>
      </p:sp>
      <p:sp>
        <p:nvSpPr>
          <p:cNvPr id="90" name="CustomShape 2"/>
          <p:cNvSpPr/>
          <p:nvPr/>
        </p:nvSpPr>
        <p:spPr>
          <a:xfrm>
            <a:off x="424800" y="4437000"/>
            <a:ext cx="9360720" cy="46080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CustomShape 3"/>
          <p:cNvSpPr/>
          <p:nvPr/>
        </p:nvSpPr>
        <p:spPr>
          <a:xfrm>
            <a:off x="-15480" y="3285000"/>
            <a:ext cx="9905760" cy="791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pt-BR" sz="2400">
                <a:solidFill>
                  <a:srgbClr val="000099"/>
                </a:solidFill>
                <a:latin typeface="Arial"/>
              </a:rPr>
              <a:t>MDP Comitês PCJ: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2400">
                <a:solidFill>
                  <a:srgbClr val="002060"/>
                </a:solidFill>
                <a:latin typeface="Arial"/>
              </a:rPr>
              <a:t>Delib. nº 25/05 e 78/07 + Resolução CNRH nº 52/05 e 78/07.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92" name="CustomShape 4"/>
          <p:cNvSpPr/>
          <p:nvPr/>
        </p:nvSpPr>
        <p:spPr>
          <a:xfrm>
            <a:off x="152280" y="1052640"/>
            <a:ext cx="9905760" cy="791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pt-BR" sz="3600">
                <a:solidFill>
                  <a:srgbClr val="000099"/>
                </a:solidFill>
                <a:latin typeface="Arial"/>
              </a:rPr>
              <a:t>MDP CBHs Interestaduais</a:t>
            </a:r>
            <a:endParaRPr/>
          </a:p>
        </p:txBody>
      </p:sp>
      <p:sp>
        <p:nvSpPr>
          <p:cNvPr id="93" name="CustomShape 5"/>
          <p:cNvSpPr/>
          <p:nvPr/>
        </p:nvSpPr>
        <p:spPr>
          <a:xfrm>
            <a:off x="-15480" y="4437000"/>
            <a:ext cx="9905760" cy="791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pt-BR" sz="2400">
                <a:solidFill>
                  <a:srgbClr val="000099"/>
                </a:solidFill>
                <a:latin typeface="Arial"/>
              </a:rPr>
              <a:t>MDP CBHSF: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2400">
                <a:solidFill>
                  <a:srgbClr val="002060"/>
                </a:solidFill>
                <a:latin typeface="Arial"/>
              </a:rPr>
              <a:t>Não tem.</a:t>
            </a:r>
            <a:endParaRPr/>
          </a:p>
        </p:txBody>
      </p:sp>
      <p:sp>
        <p:nvSpPr>
          <p:cNvPr id="94" name="CustomShape 6"/>
          <p:cNvSpPr/>
          <p:nvPr/>
        </p:nvSpPr>
        <p:spPr>
          <a:xfrm>
            <a:off x="-15480" y="5589360"/>
            <a:ext cx="9905760" cy="791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pt-BR" sz="2400">
                <a:solidFill>
                  <a:srgbClr val="000099"/>
                </a:solidFill>
                <a:latin typeface="Arial"/>
              </a:rPr>
              <a:t>MDP CBH-Doce: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2400">
                <a:solidFill>
                  <a:srgbClr val="002060"/>
                </a:solidFill>
                <a:latin typeface="Arial"/>
              </a:rPr>
              <a:t>Em estudo.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95" name="Picture 5"/>
          <p:cNvPicPr/>
          <p:nvPr/>
        </p:nvPicPr>
        <p:blipFill>
          <a:blip r:embed="rId1"/>
          <a:stretch>
            <a:fillRect/>
          </a:stretch>
        </p:blipFill>
        <p:spPr>
          <a:xfrm>
            <a:off x="848520" y="-206640"/>
            <a:ext cx="8344800" cy="7524000"/>
          </a:xfrm>
          <a:prstGeom prst="rect">
            <a:avLst/>
          </a:prstGeom>
          <a:ln>
            <a:noFill/>
          </a:ln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0" y="1268640"/>
            <a:ext cx="9905760" cy="791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pt-BR" sz="3600">
                <a:solidFill>
                  <a:srgbClr val="000099"/>
                </a:solidFill>
                <a:latin typeface="Arial"/>
              </a:rPr>
              <a:t>MDP CEIVAP</a:t>
            </a:r>
            <a:endParaRPr/>
          </a:p>
        </p:txBody>
      </p:sp>
      <p:sp>
        <p:nvSpPr>
          <p:cNvPr id="97" name="CustomShape 2"/>
          <p:cNvSpPr/>
          <p:nvPr/>
        </p:nvSpPr>
        <p:spPr>
          <a:xfrm>
            <a:off x="0" y="0"/>
            <a:ext cx="9905760" cy="360"/>
          </a:xfrm>
          <a:prstGeom prst="rect">
            <a:avLst/>
          </a:prstGeom>
          <a:noFill/>
          <a:ln>
            <a:noFill/>
          </a:ln>
        </p:spPr>
      </p:sp>
      <p:pic>
        <p:nvPicPr>
          <p:cNvPr descr="" id="98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50760" y="2120760"/>
            <a:ext cx="9842400" cy="1587600"/>
          </a:xfrm>
          <a:prstGeom prst="rect">
            <a:avLst/>
          </a:prstGeom>
          <a:ln>
            <a:solidFill>
              <a:srgbClr val="3465af"/>
            </a:solidFill>
          </a:ln>
        </p:spPr>
      </p:pic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0" y="1268640"/>
            <a:ext cx="9905760" cy="791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pt-BR" sz="3600">
                <a:solidFill>
                  <a:srgbClr val="000099"/>
                </a:solidFill>
                <a:latin typeface="Arial"/>
              </a:rPr>
              <a:t>MDP CEIVAP</a:t>
            </a:r>
            <a:endParaRPr/>
          </a:p>
        </p:txBody>
      </p:sp>
      <p:sp>
        <p:nvSpPr>
          <p:cNvPr id="100" name="CustomShape 2"/>
          <p:cNvSpPr/>
          <p:nvPr/>
        </p:nvSpPr>
        <p:spPr>
          <a:xfrm>
            <a:off x="0" y="0"/>
            <a:ext cx="9905760" cy="360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CustomShape 3"/>
          <p:cNvSpPr/>
          <p:nvPr/>
        </p:nvSpPr>
        <p:spPr>
          <a:xfrm>
            <a:off x="0" y="0"/>
            <a:ext cx="9905760" cy="360"/>
          </a:xfrm>
          <a:prstGeom prst="rect">
            <a:avLst/>
          </a:prstGeom>
          <a:noFill/>
          <a:ln>
            <a:noFill/>
          </a:ln>
        </p:spPr>
      </p:sp>
      <p:pic>
        <p:nvPicPr>
          <p:cNvPr descr="" id="102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994040" y="1841400"/>
            <a:ext cx="6045120" cy="4940280"/>
          </a:xfrm>
          <a:prstGeom prst="rect">
            <a:avLst/>
          </a:prstGeom>
          <a:ln>
            <a:solidFill>
              <a:srgbClr val="3465af"/>
            </a:solidFill>
          </a:ln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0" y="0"/>
            <a:ext cx="9905760" cy="360"/>
          </a:xfrm>
          <a:prstGeom prst="rect">
            <a:avLst/>
          </a:prstGeom>
          <a:noFill/>
          <a:ln>
            <a:noFill/>
          </a:ln>
        </p:spPr>
      </p:sp>
      <p:sp>
        <p:nvSpPr>
          <p:cNvPr id="104" name="CustomShape 2"/>
          <p:cNvSpPr/>
          <p:nvPr/>
        </p:nvSpPr>
        <p:spPr>
          <a:xfrm>
            <a:off x="0" y="1268640"/>
            <a:ext cx="9905760" cy="791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pt-BR" sz="3600">
                <a:solidFill>
                  <a:srgbClr val="000099"/>
                </a:solidFill>
                <a:latin typeface="Arial"/>
              </a:rPr>
              <a:t>MDP Comitês PCJ</a:t>
            </a:r>
            <a:endParaRPr/>
          </a:p>
        </p:txBody>
      </p:sp>
      <p:sp>
        <p:nvSpPr>
          <p:cNvPr id="105" name="CustomShape 3"/>
          <p:cNvSpPr/>
          <p:nvPr/>
        </p:nvSpPr>
        <p:spPr>
          <a:xfrm>
            <a:off x="0" y="0"/>
            <a:ext cx="9905760" cy="360"/>
          </a:xfrm>
          <a:prstGeom prst="rect">
            <a:avLst/>
          </a:prstGeom>
          <a:noFill/>
          <a:ln>
            <a:noFill/>
          </a:ln>
        </p:spPr>
      </p:sp>
      <p:pic>
        <p:nvPicPr>
          <p:cNvPr descr="" id="106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482760" y="1727280"/>
            <a:ext cx="9105840" cy="5118120"/>
          </a:xfrm>
          <a:prstGeom prst="rect">
            <a:avLst/>
          </a:prstGeom>
          <a:ln>
            <a:solidFill>
              <a:srgbClr val="3465af"/>
            </a:solidFill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0" y="0"/>
            <a:ext cx="9905760" cy="360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CustomShape 2"/>
          <p:cNvSpPr/>
          <p:nvPr/>
        </p:nvSpPr>
        <p:spPr>
          <a:xfrm>
            <a:off x="0" y="0"/>
            <a:ext cx="9905760" cy="36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CustomShape 3"/>
          <p:cNvSpPr/>
          <p:nvPr/>
        </p:nvSpPr>
        <p:spPr>
          <a:xfrm>
            <a:off x="0" y="1268640"/>
            <a:ext cx="9905760" cy="791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pt-BR" sz="3600">
                <a:solidFill>
                  <a:srgbClr val="000099"/>
                </a:solidFill>
                <a:latin typeface="Arial"/>
              </a:rPr>
              <a:t>MDP Comitês PCJ</a:t>
            </a:r>
            <a:endParaRPr/>
          </a:p>
        </p:txBody>
      </p:sp>
      <p:sp>
        <p:nvSpPr>
          <p:cNvPr id="110" name="CustomShape 4"/>
          <p:cNvSpPr/>
          <p:nvPr/>
        </p:nvSpPr>
        <p:spPr>
          <a:xfrm>
            <a:off x="0" y="0"/>
            <a:ext cx="9905760" cy="360"/>
          </a:xfrm>
          <a:prstGeom prst="rect">
            <a:avLst/>
          </a:prstGeom>
          <a:noFill/>
          <a:ln>
            <a:noFill/>
          </a:ln>
        </p:spPr>
      </p:sp>
      <p:pic>
        <p:nvPicPr>
          <p:cNvPr descr="" id="111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057400" y="1905120"/>
            <a:ext cx="5473800" cy="3708360"/>
          </a:xfrm>
          <a:prstGeom prst="rect">
            <a:avLst/>
          </a:prstGeom>
          <a:ln>
            <a:solidFill>
              <a:srgbClr val="3465af"/>
            </a:solidFill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